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301" r:id="rId6"/>
    <p:sldId id="304" r:id="rId7"/>
    <p:sldId id="309" r:id="rId8"/>
    <p:sldId id="303" r:id="rId9"/>
    <p:sldId id="298" r:id="rId10"/>
    <p:sldId id="285" r:id="rId11"/>
    <p:sldId id="306" r:id="rId12"/>
    <p:sldId id="31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3595" autoAdjust="0"/>
  </p:normalViewPr>
  <p:slideViewPr>
    <p:cSldViewPr snapToGrid="0">
      <p:cViewPr varScale="1">
        <p:scale>
          <a:sx n="82" d="100"/>
          <a:sy n="82" d="100"/>
        </p:scale>
        <p:origin x="662" y="41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yajainnyc/final-group-project-4-azur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ridge and cable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anchor="b"/>
          <a:lstStyle/>
          <a:p>
            <a:r>
              <a:rPr lang="en-US" dirty="0"/>
              <a:t>Stock Predictions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</p:spPr>
        <p:txBody>
          <a:bodyPr/>
          <a:lstStyle/>
          <a:p>
            <a:r>
              <a:rPr lang="en-US" sz="2400" dirty="0"/>
              <a:t>To Bull Or To Bear?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erson using laptop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2554514"/>
            <a:ext cx="4405327" cy="914400"/>
          </a:xfrm>
        </p:spPr>
        <p:txBody>
          <a:bodyPr anchor="b" anchorCtr="0">
            <a:normAutofit/>
          </a:bodyPr>
          <a:lstStyle/>
          <a:p>
            <a:r>
              <a:rPr lang="en-ZA" sz="4000" dirty="0"/>
              <a:t>PROJECT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4" y="3579283"/>
            <a:ext cx="5679924" cy="266095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800" dirty="0"/>
              <a:t>Soo Bin </a:t>
            </a:r>
            <a:r>
              <a:rPr lang="en-US" sz="1800" dirty="0" err="1"/>
              <a:t>Im</a:t>
            </a:r>
            <a:endParaRPr lang="en-US" sz="1800" dirty="0"/>
          </a:p>
          <a:p>
            <a:r>
              <a:rPr lang="en-US" sz="1800" dirty="0" err="1"/>
              <a:t>Meardreed</a:t>
            </a:r>
            <a:r>
              <a:rPr lang="en-US" sz="1800" dirty="0"/>
              <a:t> </a:t>
            </a:r>
            <a:r>
              <a:rPr lang="en-US" sz="1800" dirty="0" err="1"/>
              <a:t>Vilmeus</a:t>
            </a:r>
            <a:endParaRPr lang="en-US" sz="1800" dirty="0"/>
          </a:p>
          <a:p>
            <a:r>
              <a:rPr lang="en-US" sz="1800" dirty="0"/>
              <a:t>Max Young</a:t>
            </a:r>
          </a:p>
          <a:p>
            <a:r>
              <a:rPr lang="en-US" sz="1800" dirty="0"/>
              <a:t>Priya Jain</a:t>
            </a:r>
          </a:p>
          <a:p>
            <a:r>
              <a:rPr lang="en-US" sz="1800" b="1" dirty="0"/>
              <a:t>GitHub Repository</a:t>
            </a:r>
          </a:p>
          <a:p>
            <a:r>
              <a:rPr lang="en-US" sz="1800" dirty="0">
                <a:hlinkClick r:id="rId3"/>
              </a:rPr>
              <a:t>https://github.com/priyajainnyc/final-group-project-4-azure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749385CE-DFA8-4194-94B1-676D837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8/8/2023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Stock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829416"/>
            <a:ext cx="2743200" cy="914400"/>
          </a:xfrm>
        </p:spPr>
        <p:txBody>
          <a:bodyPr/>
          <a:lstStyle/>
          <a:p>
            <a:r>
              <a:rPr lang="en-ZA" sz="1800" dirty="0"/>
              <a:t>AI Stock Analysis Using Tableau</a:t>
            </a:r>
            <a:endParaRPr lang="en-US" sz="18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6038" y="1182807"/>
            <a:ext cx="2743200" cy="365760"/>
          </a:xfrm>
        </p:spPr>
        <p:txBody>
          <a:bodyPr/>
          <a:lstStyle/>
          <a:p>
            <a:r>
              <a:rPr lang="en-ZA" sz="2000" dirty="0"/>
              <a:t>MACHINE LEARNING</a:t>
            </a:r>
            <a:endParaRPr lang="en-US" sz="20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7" y="1732465"/>
            <a:ext cx="2743200" cy="914400"/>
          </a:xfrm>
        </p:spPr>
        <p:txBody>
          <a:bodyPr/>
          <a:lstStyle/>
          <a:p>
            <a:r>
              <a:rPr lang="en-US" sz="1800" dirty="0"/>
              <a:t>SVR Algorithm</a:t>
            </a:r>
          </a:p>
          <a:p>
            <a:r>
              <a:rPr lang="en-US" sz="1800" dirty="0"/>
              <a:t>Accuracy Model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6037" y="3307909"/>
            <a:ext cx="2959257" cy="365760"/>
          </a:xfrm>
        </p:spPr>
        <p:txBody>
          <a:bodyPr/>
          <a:lstStyle/>
          <a:p>
            <a:r>
              <a:rPr lang="en-US" sz="2000" dirty="0"/>
              <a:t>SENTIMENT ANALYSIS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7" y="3835058"/>
            <a:ext cx="2743200" cy="914400"/>
          </a:xfrm>
        </p:spPr>
        <p:txBody>
          <a:bodyPr/>
          <a:lstStyle/>
          <a:p>
            <a:r>
              <a:rPr lang="en-ZA" sz="1800" dirty="0"/>
              <a:t>Percentage Trend Using NLTK News API Library</a:t>
            </a:r>
            <a:endParaRPr lang="en-US" sz="1800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8/8/2023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F9706-51EA-8926-5A2D-0B1E26644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729889"/>
            <a:ext cx="2743200" cy="1153616"/>
          </a:xfrm>
        </p:spPr>
        <p:txBody>
          <a:bodyPr/>
          <a:lstStyle/>
          <a:p>
            <a:r>
              <a:rPr lang="en-US" sz="1800" dirty="0"/>
              <a:t>Buy, Sell or Hold? </a:t>
            </a:r>
          </a:p>
          <a:p>
            <a:r>
              <a:rPr lang="en-US" sz="1800" dirty="0"/>
              <a:t>Using Yahoo! Finance API Published To Azure Web Service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3C377E-759C-1106-08E1-F17ACB28F0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/>
              <a:t>Stock Predictions</a:t>
            </a:r>
            <a:r>
              <a:rPr lang="en-US" dirty="0"/>
              <a:t>	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9758E3-145D-EDA1-4C7F-9E1B1215BF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3308583"/>
            <a:ext cx="2743200" cy="365760"/>
          </a:xfrm>
        </p:spPr>
        <p:txBody>
          <a:bodyPr/>
          <a:lstStyle/>
          <a:p>
            <a:r>
              <a:rPr lang="en-US" sz="2000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DEPENDENCIES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Stock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95168" y="2202752"/>
            <a:ext cx="2560320" cy="914400"/>
          </a:xfrm>
        </p:spPr>
        <p:txBody>
          <a:bodyPr>
            <a:normAutofit/>
          </a:bodyPr>
          <a:lstStyle/>
          <a:p>
            <a:r>
              <a:rPr lang="en-ZA" sz="1800" dirty="0" err="1">
                <a:latin typeface="+mn-lt"/>
              </a:rPr>
              <a:t>Numpy</a:t>
            </a:r>
            <a:endParaRPr lang="en-ZA" sz="1800" dirty="0">
              <a:latin typeface="+mn-lt"/>
            </a:endParaRPr>
          </a:p>
          <a:p>
            <a:r>
              <a:rPr lang="en-ZA" sz="1800" dirty="0">
                <a:latin typeface="+mn-lt"/>
              </a:rPr>
              <a:t>Scikit-learn</a:t>
            </a:r>
          </a:p>
          <a:p>
            <a:endParaRPr lang="en-ZA" sz="1800" dirty="0">
              <a:latin typeface="+mn-lt"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00600" y="2121408"/>
            <a:ext cx="2560320" cy="914400"/>
          </a:xfrm>
        </p:spPr>
        <p:txBody>
          <a:bodyPr/>
          <a:lstStyle/>
          <a:p>
            <a:r>
              <a:rPr lang="en-ZA" sz="1800" dirty="0">
                <a:latin typeface="+mn-lt"/>
              </a:rPr>
              <a:t>Pandas</a:t>
            </a:r>
          </a:p>
          <a:p>
            <a:r>
              <a:rPr lang="en-ZA" sz="1800" dirty="0">
                <a:latin typeface="+mn-lt"/>
              </a:rPr>
              <a:t>Python</a:t>
            </a:r>
          </a:p>
          <a:p>
            <a:endParaRPr lang="en-ZA" sz="1800" dirty="0">
              <a:latin typeface="+mn-lt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479445" y="2055813"/>
            <a:ext cx="2592505" cy="914400"/>
          </a:xfrm>
        </p:spPr>
        <p:txBody>
          <a:bodyPr/>
          <a:lstStyle/>
          <a:p>
            <a:r>
              <a:rPr lang="en-ZA" sz="1800" dirty="0">
                <a:latin typeface="+mn-lt"/>
              </a:rPr>
              <a:t>HTML</a:t>
            </a:r>
          </a:p>
          <a:p>
            <a:r>
              <a:rPr lang="en-ZA" sz="1800" dirty="0">
                <a:latin typeface="+mn-lt"/>
              </a:rPr>
              <a:t>CSS</a:t>
            </a:r>
          </a:p>
          <a:p>
            <a:endParaRPr lang="en-ZA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2"/>
            <a:ext cx="2560320" cy="1188720"/>
          </a:xfrm>
        </p:spPr>
        <p:txBody>
          <a:bodyPr/>
          <a:lstStyle/>
          <a:p>
            <a:r>
              <a:rPr lang="en-ZA" sz="1800" dirty="0"/>
              <a:t>Dash</a:t>
            </a:r>
          </a:p>
          <a:p>
            <a:r>
              <a:rPr lang="en-ZA" sz="1800" dirty="0"/>
              <a:t>Flask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00600" y="3730752"/>
            <a:ext cx="2560320" cy="1188720"/>
          </a:xfrm>
        </p:spPr>
        <p:txBody>
          <a:bodyPr/>
          <a:lstStyle/>
          <a:p>
            <a:r>
              <a:rPr lang="en-US" sz="1800" dirty="0"/>
              <a:t>NLTK Library</a:t>
            </a:r>
          </a:p>
          <a:p>
            <a:r>
              <a:rPr lang="en-US" sz="1800" dirty="0"/>
              <a:t>Yahoo! Finance API</a:t>
            </a:r>
          </a:p>
          <a:p>
            <a:r>
              <a:rPr lang="en-US" sz="1800" dirty="0" err="1"/>
              <a:t>Finviz</a:t>
            </a:r>
            <a:r>
              <a:rPr lang="en-US" sz="1800" dirty="0"/>
              <a:t> Data</a:t>
            </a:r>
            <a:endParaRPr lang="en-ZA" sz="1800" dirty="0"/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31352" y="3730752"/>
            <a:ext cx="2560320" cy="1188720"/>
          </a:xfrm>
        </p:spPr>
        <p:txBody>
          <a:bodyPr/>
          <a:lstStyle/>
          <a:p>
            <a:r>
              <a:rPr lang="en-US" sz="1800" dirty="0"/>
              <a:t>Tableau</a:t>
            </a:r>
          </a:p>
          <a:p>
            <a:r>
              <a:rPr lang="en-US" sz="1800" dirty="0"/>
              <a:t>Azure Web Services</a:t>
            </a:r>
          </a:p>
          <a:p>
            <a:endParaRPr lang="en-ZA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FA976-C9B1-4553-9357-32CAEBA1BA36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8/8/2023</a:t>
            </a:r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PROJECT DESCRIPTION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4389120" cy="57607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3182" y="2093975"/>
            <a:ext cx="5120640" cy="41388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200" b="1" cap="none" dirty="0">
                <a:solidFill>
                  <a:srgbClr val="569CD6"/>
                </a:solidFill>
                <a:effectLst/>
                <a:latin typeface="+mn-lt"/>
              </a:rPr>
              <a:t>Stock Prediction </a:t>
            </a:r>
            <a:r>
              <a:rPr lang="en-US" sz="2200" b="1" cap="none" dirty="0">
                <a:solidFill>
                  <a:srgbClr val="569CD6"/>
                </a:solidFill>
                <a:latin typeface="+mn-lt"/>
              </a:rPr>
              <a:t>W</a:t>
            </a:r>
            <a:r>
              <a:rPr lang="en-US" sz="2200" b="1" cap="none" dirty="0">
                <a:solidFill>
                  <a:srgbClr val="569CD6"/>
                </a:solidFill>
                <a:effectLst/>
                <a:latin typeface="+mn-lt"/>
              </a:rPr>
              <a:t>eb </a:t>
            </a:r>
            <a:r>
              <a:rPr lang="en-US" sz="2200" b="1" cap="none" dirty="0">
                <a:solidFill>
                  <a:srgbClr val="569CD6"/>
                </a:solidFill>
                <a:latin typeface="+mn-lt"/>
              </a:rPr>
              <a:t>A</a:t>
            </a:r>
            <a:r>
              <a:rPr lang="en-US" sz="2200" b="1" cap="none" dirty="0">
                <a:solidFill>
                  <a:srgbClr val="569CD6"/>
                </a:solidFill>
                <a:effectLst/>
                <a:latin typeface="+mn-lt"/>
              </a:rPr>
              <a:t>pplication </a:t>
            </a:r>
            <a:r>
              <a:rPr lang="en-US" sz="2200" b="1" cap="none" dirty="0">
                <a:solidFill>
                  <a:srgbClr val="569CD6"/>
                </a:solidFill>
                <a:latin typeface="+mn-lt"/>
              </a:rPr>
              <a:t>U</a:t>
            </a:r>
            <a:r>
              <a:rPr lang="en-US" sz="2200" b="1" cap="none" dirty="0">
                <a:solidFill>
                  <a:srgbClr val="569CD6"/>
                </a:solidFill>
                <a:effectLst/>
                <a:latin typeface="+mn-lt"/>
              </a:rPr>
              <a:t>sing Dash and SVR Machine </a:t>
            </a:r>
            <a:r>
              <a:rPr lang="en-US" sz="2200" b="1" cap="none" dirty="0">
                <a:solidFill>
                  <a:srgbClr val="569CD6"/>
                </a:solidFill>
                <a:latin typeface="+mn-lt"/>
              </a:rPr>
              <a:t>L</a:t>
            </a:r>
            <a:r>
              <a:rPr lang="en-US" sz="2200" b="1" cap="none" dirty="0">
                <a:solidFill>
                  <a:srgbClr val="569CD6"/>
                </a:solidFill>
                <a:effectLst/>
                <a:latin typeface="+mn-lt"/>
              </a:rPr>
              <a:t>earning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2000" b="0" cap="none" dirty="0">
              <a:solidFill>
                <a:srgbClr val="CCCCCC"/>
              </a:solidFill>
              <a:effectLst/>
              <a:latin typeface="+mn-lt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0" cap="none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This project aims to provide a simple yet effective tool for stock market investors to visualize company stock data and make predictions based on machine learning models.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cap="none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b="0" cap="none" dirty="0">
                <a:solidFill>
                  <a:schemeClr val="bg2">
                    <a:lumMod val="25000"/>
                  </a:schemeClr>
                </a:solidFill>
                <a:effectLst/>
                <a:latin typeface="+mn-lt"/>
              </a:rPr>
              <a:t>The web application is built using the dash framework, a python library for building web applications with interactive user interfaces.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9726F8A6-61E7-497C-B12F-6E9E2C05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8/8/2023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9EF76BD2-EB69-4D45-9701-8A82B812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AI STOCK PREDICTIONS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7130" y="2752344"/>
            <a:ext cx="2560320" cy="603504"/>
          </a:xfrm>
        </p:spPr>
        <p:txBody>
          <a:bodyPr anchor="ctr">
            <a:normAutofit/>
          </a:bodyPr>
          <a:lstStyle/>
          <a:p>
            <a:r>
              <a:rPr lang="en-ZA" dirty="0"/>
              <a:t>BUY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5840" y="2752344"/>
            <a:ext cx="2560320" cy="603504"/>
          </a:xfrm>
        </p:spPr>
        <p:txBody>
          <a:bodyPr anchor="ctr"/>
          <a:lstStyle/>
          <a:p>
            <a:r>
              <a:rPr lang="en-ZA" dirty="0"/>
              <a:t>HOLD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7194" y="2752344"/>
            <a:ext cx="2560320" cy="603504"/>
          </a:xfrm>
        </p:spPr>
        <p:txBody>
          <a:bodyPr anchor="ctr"/>
          <a:lstStyle/>
          <a:p>
            <a:r>
              <a:rPr lang="en-ZA" dirty="0"/>
              <a:t>SELL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67130" y="3502152"/>
            <a:ext cx="256032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dirty="0"/>
              <a:t>25 </a:t>
            </a:r>
            <a:r>
              <a:rPr lang="en-ZA" sz="1800" b="1" dirty="0">
                <a:solidFill>
                  <a:srgbClr val="00B050"/>
                </a:solidFill>
              </a:rPr>
              <a:t>Buy </a:t>
            </a:r>
            <a:r>
              <a:rPr lang="en-ZA" sz="1800" dirty="0"/>
              <a:t> Recommendations with Total Market Cap of $14.56B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5840" y="3502152"/>
            <a:ext cx="2560320" cy="1371600"/>
          </a:xfrm>
        </p:spPr>
        <p:txBody>
          <a:bodyPr/>
          <a:lstStyle/>
          <a:p>
            <a:r>
              <a:rPr lang="en-ZA" sz="1800" dirty="0"/>
              <a:t>26 </a:t>
            </a:r>
            <a:r>
              <a:rPr lang="en-ZA" sz="1800" b="1" dirty="0">
                <a:solidFill>
                  <a:srgbClr val="FFFF00"/>
                </a:solidFill>
              </a:rPr>
              <a:t>Hold </a:t>
            </a:r>
            <a:r>
              <a:rPr lang="en-ZA" sz="1800" dirty="0"/>
              <a:t> Recommendations with Total Market Cap of $2.34B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502152"/>
            <a:ext cx="2560320" cy="1371600"/>
          </a:xfrm>
        </p:spPr>
        <p:txBody>
          <a:bodyPr/>
          <a:lstStyle/>
          <a:p>
            <a:r>
              <a:rPr lang="en-ZA" sz="1800" dirty="0"/>
              <a:t>21 </a:t>
            </a:r>
            <a:r>
              <a:rPr lang="en-ZA" sz="1800" b="1" dirty="0">
                <a:solidFill>
                  <a:srgbClr val="FF0000"/>
                </a:solidFill>
              </a:rPr>
              <a:t>Sell </a:t>
            </a:r>
            <a:r>
              <a:rPr lang="en-ZA" sz="1800" dirty="0"/>
              <a:t> Recommendations with Total Market Cap of $580M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27C7F-0ED2-4657-B2A4-AF40C8659E4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Stock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495737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ZA" b="1" dirty="0"/>
              <a:t>VISUALIZATIONS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892EE2B-E8C5-4129-9850-04151ED0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8/8/2023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B5D1873B-E191-492D-8A88-5BC5432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6604" y="1690687"/>
            <a:ext cx="499872" cy="49573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E7EEFD-43DF-0E4A-41D2-4ECD7539FB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263537" y="1771357"/>
            <a:ext cx="8639214" cy="4809979"/>
          </a:xfrm>
        </p:spPr>
        <p:txBody>
          <a:bodyPr/>
          <a:lstStyle/>
          <a:p>
            <a:endParaRPr lang="en-US" sz="1800" b="1" cap="none" dirty="0">
              <a:solidFill>
                <a:srgbClr val="569CD6"/>
              </a:solidFill>
              <a:effectLst/>
              <a:latin typeface="+mn-lt"/>
            </a:endParaRPr>
          </a:p>
          <a:p>
            <a:r>
              <a:rPr lang="en-US" sz="1800" b="1" cap="none" dirty="0">
                <a:solidFill>
                  <a:srgbClr val="569CD6"/>
                </a:solidFill>
                <a:effectLst/>
                <a:latin typeface="+mn-lt"/>
              </a:rPr>
              <a:t>AI STOCK ANALYSIS</a:t>
            </a:r>
            <a:endParaRPr lang="en-US" sz="1800" b="1" dirty="0">
              <a:solidFill>
                <a:srgbClr val="569CD6"/>
              </a:solidFill>
            </a:endParaRPr>
          </a:p>
          <a:p>
            <a:endParaRPr lang="en-US" sz="1800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r>
              <a:rPr lang="en-US" sz="1600" b="0" dirty="0">
                <a:solidFill>
                  <a:schemeClr val="bg2">
                    <a:lumMod val="25000"/>
                  </a:schemeClr>
                </a:solidFill>
                <a:effectLst/>
              </a:rPr>
              <a:t>We've provided the below listed visualizations for AI specific stock data pulled from </a:t>
            </a:r>
            <a:r>
              <a:rPr lang="en-US" sz="1600" b="0" dirty="0" err="1">
                <a:solidFill>
                  <a:schemeClr val="bg2">
                    <a:lumMod val="25000"/>
                  </a:schemeClr>
                </a:solidFill>
                <a:effectLst/>
              </a:rPr>
              <a:t>Finviz</a:t>
            </a:r>
            <a:r>
              <a:rPr lang="en-US" sz="1600" b="0" dirty="0">
                <a:solidFill>
                  <a:schemeClr val="bg2">
                    <a:lumMod val="25000"/>
                  </a:schemeClr>
                </a:solidFill>
                <a:effectLst/>
              </a:rPr>
              <a:t> in a Tableau dashboard as well as a sentiment analysis from the </a:t>
            </a:r>
            <a:r>
              <a:rPr lang="en-US" sz="1600" b="0" dirty="0" err="1">
                <a:solidFill>
                  <a:schemeClr val="bg2">
                    <a:lumMod val="25000"/>
                  </a:schemeClr>
                </a:solidFill>
                <a:effectLst/>
              </a:rPr>
              <a:t>nltk</a:t>
            </a:r>
            <a:r>
              <a:rPr lang="en-US" sz="1600" b="0" dirty="0">
                <a:solidFill>
                  <a:schemeClr val="bg2">
                    <a:lumMod val="25000"/>
                  </a:schemeClr>
                </a:solidFill>
                <a:effectLst/>
              </a:rPr>
              <a:t> library data 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rgbClr val="6796E6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Market Cap With Team Recommendation Category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Stock Current vs. Target Price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Number Of Employees By Sector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Sales &amp; Profit Margin % With Team Recommendation Category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EPS Growth With Team Recommendation Category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Performance % Past Year With Team Recommendation Category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Target vs. Current Price With Team Recommendation Category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Stock Price 52 Week Hi, Lo, Current vs. Target Price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2">
                    <a:lumMod val="25000"/>
                  </a:schemeClr>
                </a:solidFill>
                <a:effectLst/>
              </a:rPr>
              <a:t>Sentiment Analysis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blue bar graph with black text&#10;&#10;Description automatically generated">
            <a:extLst>
              <a:ext uri="{FF2B5EF4-FFF2-40B4-BE49-F238E27FC236}">
                <a16:creationId xmlns:a16="http://schemas.microsoft.com/office/drawing/2014/main" id="{5997963F-FB16-F6FC-AD24-891C8E0F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25" y="531424"/>
            <a:ext cx="11570659" cy="57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/>
          <a:p>
            <a:r>
              <a:rPr lang="en-US" sz="3200" dirty="0"/>
              <a:t>Questions?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108C1532-C197-478C-AFA8-3EACE6CE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8/8/2023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07E67588-DFE4-40B6-B7B2-7329C1D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200</TotalTime>
  <Words>325</Words>
  <Application>Microsoft Office PowerPoint</Application>
  <PresentationFormat>Widescreen</PresentationFormat>
  <Paragraphs>90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Consolas</vt:lpstr>
      <vt:lpstr>Selawik Semibold</vt:lpstr>
      <vt:lpstr>Source Sans Pro</vt:lpstr>
      <vt:lpstr>Source Sans Pro ExtraLight</vt:lpstr>
      <vt:lpstr>Wingdings</vt:lpstr>
      <vt:lpstr>Office Theme</vt:lpstr>
      <vt:lpstr>Stock Predictions</vt:lpstr>
      <vt:lpstr>PROJECT TEAM</vt:lpstr>
      <vt:lpstr>PROJECT OVERVIEW</vt:lpstr>
      <vt:lpstr>DEPENDENCIES</vt:lpstr>
      <vt:lpstr>PROJECT DESCRIPTION</vt:lpstr>
      <vt:lpstr>AI STOCK PREDICTIONS</vt:lpstr>
      <vt:lpstr>VISUALIZATIONS</vt:lpstr>
      <vt:lpstr>COMPANY OVERVIEW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priya jain</dc:creator>
  <cp:lastModifiedBy>priya jain</cp:lastModifiedBy>
  <cp:revision>18</cp:revision>
  <dcterms:created xsi:type="dcterms:W3CDTF">2023-08-07T16:30:10Z</dcterms:created>
  <dcterms:modified xsi:type="dcterms:W3CDTF">2023-08-08T02:32:57Z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